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553" r:id="rId2"/>
    <p:sldId id="544" r:id="rId3"/>
    <p:sldId id="537" r:id="rId4"/>
    <p:sldId id="554" r:id="rId5"/>
    <p:sldId id="555" r:id="rId6"/>
    <p:sldId id="559" r:id="rId7"/>
    <p:sldId id="362" r:id="rId8"/>
    <p:sldId id="426" r:id="rId9"/>
    <p:sldId id="488" r:id="rId10"/>
    <p:sldId id="364" r:id="rId11"/>
    <p:sldId id="386" r:id="rId12"/>
    <p:sldId id="437" r:id="rId13"/>
    <p:sldId id="556" r:id="rId14"/>
    <p:sldId id="381" r:id="rId15"/>
    <p:sldId id="574" r:id="rId16"/>
    <p:sldId id="575" r:id="rId17"/>
    <p:sldId id="577" r:id="rId18"/>
    <p:sldId id="582" r:id="rId19"/>
    <p:sldId id="583" r:id="rId20"/>
    <p:sldId id="584" r:id="rId21"/>
    <p:sldId id="548" r:id="rId22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191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4A5DBB6-018E-0891-683C-072998B6F96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01EA56-CAD6-05DA-7D48-61DA1C51AFB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2CDCD9F1-9C60-47A2-AE61-607A8689DF40}" type="datetimeFigureOut">
              <a:rPr lang="en-US"/>
              <a:pPr>
                <a:defRPr/>
              </a:pPr>
              <a:t>1/9/2025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0031DB6-6138-D267-6743-4BF921F56A2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77914A8-A5CD-3BB4-003F-036D52F258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521BE1-F6BC-BA0C-6CCC-EA85BCBEF79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9F1219-DF15-1BF5-3D8C-C92832381F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28DF1916-9BDF-48EC-9103-7120A84F24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99820EF1-1025-0552-3240-4E8F9DB5C67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47A78469-F974-16DF-788C-DFC2E8FAE56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B9A79894-A302-0C78-2C30-80860BF49D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0D0993A-01E5-418E-AD24-8E609F4B03F8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15042-2097-6EC4-D31F-2B867A444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B3722-15BC-4B0C-8A42-6363E43B48FF}" type="datetimeFigureOut">
              <a:rPr lang="en-US"/>
              <a:pPr>
                <a:defRPr/>
              </a:pPr>
              <a:t>1/9/2025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D9DA5-9F0F-7E12-F5E0-412D35BDA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A9AAA-36C6-6F3F-0B5D-F0733D8D2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E8AF3-6C84-4465-B6FE-82819EE5FC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4445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5A1E13-D59C-4B36-2FAD-BDE8F546E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43F31-0F13-4168-835A-4A64CE94FBD3}" type="datetimeFigureOut">
              <a:rPr lang="en-US"/>
              <a:pPr>
                <a:defRPr/>
              </a:pPr>
              <a:t>1/9/2025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394B8D-ADE0-3C35-1878-CF0F2DA4D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CF8B84-9EBF-1ECA-516E-70821AEC2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EBD48-B7C7-4A1A-AD8B-E992309A8F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871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9A8E46-09BA-8D35-2628-E61DAB20E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DB85A-8276-4D81-9574-8EE5EB3E4D4D}" type="datetimeFigureOut">
              <a:rPr lang="en-US"/>
              <a:pPr>
                <a:defRPr/>
              </a:pPr>
              <a:t>1/9/2025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7DD582-8F3F-97CA-5A72-6BD51D737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F26D89-AA41-7454-8D85-4D6188710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D19C5-A870-4F4A-9BF0-2013C4260E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523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E0ED92-A390-7586-E605-35666E301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67FFD-7BC4-42F8-8464-BCD393C53608}" type="datetimeFigureOut">
              <a:rPr lang="en-US"/>
              <a:pPr>
                <a:defRPr/>
              </a:pPr>
              <a:t>1/9/2025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FC467C-F821-540B-2573-214ED0F8B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D93C1D-A61D-B64E-211D-CA74120DA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AB2A3-9162-437A-887B-F023514DB5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3135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035760-D936-3347-FCA0-92024088A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68E11-BA4C-4CBA-8ABB-2CCDF2DF7024}" type="datetimeFigureOut">
              <a:rPr lang="en-US"/>
              <a:pPr>
                <a:defRPr/>
              </a:pPr>
              <a:t>1/9/2025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0DC77C-5E15-ABAE-D31C-C2F49988C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5A4387-9362-7050-B387-88A7ECE10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8D398-9FD4-4A61-BE8C-5B64A95470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7209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002AF07-B18D-C796-31A8-0AEE3DA0E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A0B21-B963-49A8-97E4-EEBCEC4A710D}" type="datetimeFigureOut">
              <a:rPr lang="en-US"/>
              <a:pPr>
                <a:defRPr/>
              </a:pPr>
              <a:t>1/9/2025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947EA3E-5DCF-04EE-DA0E-017B97069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109E4A8-4E00-E61A-1939-5786D73FA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943D9-64E1-4CEC-9511-61C0EBEE68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9563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E8252E5-20DB-52DD-C071-37E861A4A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0A78A-6F24-47A5-8472-D1525B888055}" type="datetimeFigureOut">
              <a:rPr lang="en-US"/>
              <a:pPr>
                <a:defRPr/>
              </a:pPr>
              <a:t>1/9/2025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EEC405F-2EAF-1617-24A5-783BA0B9F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30E9050-A52C-DC47-BBDF-E785D4400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95496-532C-44B9-848A-E05BD44012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0560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51A63CD-E2A7-C79D-AD43-375873A61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F6A4A-A056-437A-B88B-4A8C6C9D3BE5}" type="datetimeFigureOut">
              <a:rPr lang="en-US"/>
              <a:pPr>
                <a:defRPr/>
              </a:pPr>
              <a:t>1/9/2025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0856D99-6142-51CE-0A46-5D2DBD933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2277BEF-356A-9510-2D48-C7B5BA119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D6FB8-5742-49FA-B05E-68F5602CCE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6581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32B0077-AC73-946E-9FA1-FF2B829DB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2901B-4ACA-4E56-91DC-83FC0F08816D}" type="datetimeFigureOut">
              <a:rPr lang="en-US"/>
              <a:pPr>
                <a:defRPr/>
              </a:pPr>
              <a:t>1/9/2025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7703B56-364D-F9C4-1569-0B08CEAB2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AA7F605-B696-8478-1F6B-7823B56F8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3F3D2-4AF4-4F69-8029-DA540F2821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0602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FA8236D-EA86-EF82-AC6D-772085348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1474F-82F7-4C8D-BA2D-CDCF3B94E935}" type="datetimeFigureOut">
              <a:rPr lang="en-US"/>
              <a:pPr>
                <a:defRPr/>
              </a:pPr>
              <a:t>1/9/2025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88AE041-1B70-CBC8-E704-F45AF1E7E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D0E37E-C841-EB33-8D56-4D2F3A412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B0AD1-0AA0-4A23-B3E9-9E4B7BCDFB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5871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593540A-3B93-5D28-6F87-0A969205E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AF2DC-F5D5-4FDC-ADB0-5A3AA6BAF78D}" type="datetimeFigureOut">
              <a:rPr lang="en-US"/>
              <a:pPr>
                <a:defRPr/>
              </a:pPr>
              <a:t>1/9/2025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34DFCDD-41AD-CE76-C292-CA4DBB8BE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0803D2F-F6E1-ECC6-B734-3F01CC487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FA0F0-3C80-4D0A-8A3C-07E5609414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6385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E915C579-F658-E1A6-A1C3-A751CDBF4B1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B597710-11A2-CF91-E11E-037E42FA911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C61565-F511-FA88-8D56-92BFF0871D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39A8E0A-8D34-4954-ABFF-D7E6EED504D1}" type="datetimeFigureOut">
              <a:rPr lang="en-US"/>
              <a:pPr>
                <a:defRPr/>
              </a:pPr>
              <a:t>1/9/2025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242392-781B-63C5-B5B3-E2F03A1AC0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DBA12B-1034-72AD-2780-7AE4ADCAF6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590F2CA-AC72-4EC2-A12F-59F368AF1D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1F73EC5-2F6F-F0E2-E5AC-4E80D7120BE9}"/>
              </a:ext>
            </a:extLst>
          </p:cNvPr>
          <p:cNvSpPr txBox="1">
            <a:spLocks/>
          </p:cNvSpPr>
          <p:nvPr/>
        </p:nvSpPr>
        <p:spPr bwMode="auto">
          <a:xfrm>
            <a:off x="15875" y="533400"/>
            <a:ext cx="9144000" cy="1152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3000" b="1" dirty="0">
                <a:latin typeface="+mj-lt"/>
                <a:ea typeface="+mj-ea"/>
                <a:cs typeface="+mj-cs"/>
              </a:rPr>
              <a:t>Search the </a:t>
            </a:r>
            <a:br>
              <a:rPr lang="en-US" sz="3000" b="1" dirty="0">
                <a:latin typeface="+mj-lt"/>
                <a:ea typeface="+mj-ea"/>
                <a:cs typeface="+mj-cs"/>
              </a:rPr>
            </a:br>
            <a:r>
              <a:rPr lang="en-US" sz="3000" b="1" dirty="0">
                <a:latin typeface="+mj-lt"/>
                <a:ea typeface="+mj-ea"/>
                <a:cs typeface="+mj-cs"/>
              </a:rPr>
              <a:t>Builder’s New Homes</a:t>
            </a:r>
          </a:p>
        </p:txBody>
      </p:sp>
      <p:pic>
        <p:nvPicPr>
          <p:cNvPr id="3075" name="Picture 5">
            <a:extLst>
              <a:ext uri="{FF2B5EF4-FFF2-40B4-BE49-F238E27FC236}">
                <a16:creationId xmlns:a16="http://schemas.microsoft.com/office/drawing/2014/main" id="{BEFB139B-53BD-0B17-5773-11F710BDBE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2009775"/>
            <a:ext cx="200660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7">
            <a:extLst>
              <a:ext uri="{FF2B5EF4-FFF2-40B4-BE49-F238E27FC236}">
                <a16:creationId xmlns:a16="http://schemas.microsoft.com/office/drawing/2014/main" id="{F2CDF1EF-64B6-E318-5F2C-485ECCFB1A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488" y="2014538"/>
            <a:ext cx="19558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5E4A2D-E57E-8A97-8B7A-87785431BC2C}"/>
              </a:ext>
            </a:extLst>
          </p:cNvPr>
          <p:cNvSpPr txBox="1">
            <a:spLocks/>
          </p:cNvSpPr>
          <p:nvPr/>
        </p:nvSpPr>
        <p:spPr bwMode="auto">
          <a:xfrm>
            <a:off x="152400" y="5029200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3000" b="1" dirty="0">
                <a:latin typeface="+mj-lt"/>
                <a:ea typeface="+mj-ea"/>
                <a:cs typeface="+mj-cs"/>
              </a:rPr>
              <a:t>with the Search Cleveland Builders.com website…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DE7C18-A04A-26F9-85DF-7266BBAB21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804" y="1990724"/>
            <a:ext cx="2552391" cy="304800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4B2C1D0F-1845-AE18-D3C7-D63EFCE28BE2}"/>
              </a:ext>
            </a:extLst>
          </p:cNvPr>
          <p:cNvSpPr txBox="1">
            <a:spLocks/>
          </p:cNvSpPr>
          <p:nvPr/>
        </p:nvSpPr>
        <p:spPr bwMode="auto">
          <a:xfrm>
            <a:off x="0" y="228600"/>
            <a:ext cx="9144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en-US" sz="3200" b="1" dirty="0">
              <a:latin typeface="+mj-lt"/>
              <a:ea typeface="+mj-ea"/>
              <a:cs typeface="+mj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EF652C9-E25B-D986-AFB9-0DE1C240A7D1}"/>
              </a:ext>
            </a:extLst>
          </p:cNvPr>
          <p:cNvSpPr txBox="1">
            <a:spLocks/>
          </p:cNvSpPr>
          <p:nvPr/>
        </p:nvSpPr>
        <p:spPr bwMode="auto">
          <a:xfrm>
            <a:off x="0" y="3810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3000" b="1" dirty="0">
                <a:latin typeface="+mj-lt"/>
                <a:ea typeface="+mj-ea"/>
                <a:cs typeface="+mj-cs"/>
              </a:rPr>
              <a:t>Chat with the Builder’s online Sales Reps to: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6D1A798-A2F2-B8EB-1976-912CC65D37B1}"/>
              </a:ext>
            </a:extLst>
          </p:cNvPr>
          <p:cNvSpPr txBox="1">
            <a:spLocks/>
          </p:cNvSpPr>
          <p:nvPr/>
        </p:nvSpPr>
        <p:spPr bwMode="auto">
          <a:xfrm>
            <a:off x="3886200" y="2133600"/>
            <a:ext cx="5105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2500" b="1" dirty="0">
                <a:latin typeface="+mj-lt"/>
                <a:ea typeface="+mj-ea"/>
                <a:cs typeface="+mj-cs"/>
              </a:rPr>
              <a:t>Get help finding the right New Home</a:t>
            </a:r>
          </a:p>
          <a:p>
            <a:pPr algn="ctr" eaLnBrk="1" hangingPunct="1">
              <a:defRPr/>
            </a:pPr>
            <a:br>
              <a:rPr lang="en-US" sz="2500" b="1" dirty="0">
                <a:latin typeface="+mj-lt"/>
                <a:ea typeface="+mj-ea"/>
                <a:cs typeface="+mj-cs"/>
              </a:rPr>
            </a:br>
            <a:endParaRPr lang="en-US" sz="2500" b="1" dirty="0">
              <a:latin typeface="+mj-lt"/>
              <a:ea typeface="+mj-ea"/>
              <a:cs typeface="+mj-cs"/>
            </a:endParaRPr>
          </a:p>
          <a:p>
            <a:pPr algn="ctr" eaLnBrk="1" hangingPunct="1">
              <a:defRPr/>
            </a:pPr>
            <a:r>
              <a:rPr lang="en-US" sz="2500" b="1" dirty="0">
                <a:latin typeface="+mj-lt"/>
                <a:ea typeface="+mj-ea"/>
                <a:cs typeface="+mj-cs"/>
              </a:rPr>
              <a:t>Get the latest Buyer Incentives</a:t>
            </a:r>
          </a:p>
          <a:p>
            <a:pPr algn="ctr" eaLnBrk="1" hangingPunct="1">
              <a:defRPr/>
            </a:pPr>
            <a:br>
              <a:rPr lang="en-US" sz="2500" b="1" dirty="0">
                <a:latin typeface="+mj-lt"/>
                <a:ea typeface="+mj-ea"/>
                <a:cs typeface="+mj-cs"/>
              </a:rPr>
            </a:br>
            <a:endParaRPr lang="en-US" sz="25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  <a:p>
            <a:pPr algn="ctr" eaLnBrk="1" hangingPunct="1">
              <a:defRPr/>
            </a:pPr>
            <a:r>
              <a:rPr lang="en-US" sz="2500" b="1" dirty="0">
                <a:latin typeface="+mj-lt"/>
                <a:ea typeface="+mj-ea"/>
                <a:cs typeface="+mj-cs"/>
              </a:rPr>
              <a:t>Register your Buyer online!</a:t>
            </a:r>
          </a:p>
          <a:p>
            <a:pPr algn="ctr" eaLnBrk="1" hangingPunct="1">
              <a:defRPr/>
            </a:pPr>
            <a:endParaRPr lang="en-US" sz="2500" b="1" dirty="0">
              <a:latin typeface="+mj-lt"/>
              <a:ea typeface="+mj-ea"/>
              <a:cs typeface="+mj-cs"/>
            </a:endParaRPr>
          </a:p>
          <a:p>
            <a:pPr algn="ctr" eaLnBrk="1" hangingPunct="1">
              <a:defRPr/>
            </a:pPr>
            <a:endParaRPr lang="en-US" sz="25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12293" name="Picture 4">
            <a:extLst>
              <a:ext uri="{FF2B5EF4-FFF2-40B4-BE49-F238E27FC236}">
                <a16:creationId xmlns:a16="http://schemas.microsoft.com/office/drawing/2014/main" id="{CB4B0E7C-4925-FF7A-329F-2356A3E337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28800"/>
            <a:ext cx="2998788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F0C8C070-C5FD-CD69-9758-74D7A3FA3FEA}"/>
              </a:ext>
            </a:extLst>
          </p:cNvPr>
          <p:cNvSpPr txBox="1">
            <a:spLocks/>
          </p:cNvSpPr>
          <p:nvPr/>
        </p:nvSpPr>
        <p:spPr bwMode="auto">
          <a:xfrm>
            <a:off x="228600" y="2293938"/>
            <a:ext cx="5486400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>
                <a:latin typeface="+mj-lt"/>
                <a:ea typeface="+mj-ea"/>
                <a:cs typeface="+mj-cs"/>
              </a:rPr>
              <a:t>You can use the </a:t>
            </a:r>
            <a:br>
              <a:rPr lang="en-US" sz="2800" b="1" dirty="0">
                <a:latin typeface="+mj-lt"/>
                <a:ea typeface="+mj-ea"/>
                <a:cs typeface="+mj-cs"/>
              </a:rPr>
            </a:br>
            <a:r>
              <a:rPr lang="en-US" sz="2800" b="1" dirty="0">
                <a:latin typeface="+mj-lt"/>
                <a:ea typeface="+mj-ea"/>
                <a:cs typeface="+mj-cs"/>
              </a:rPr>
              <a:t>Search Cleveland Builders.com</a:t>
            </a:r>
          </a:p>
          <a:p>
            <a:pPr algn="ctr" eaLnBrk="1" hangingPunct="1">
              <a:defRPr/>
            </a:pPr>
            <a:r>
              <a:rPr lang="en-US" sz="2800" b="1" dirty="0">
                <a:latin typeface="+mj-lt"/>
                <a:ea typeface="+mj-ea"/>
                <a:cs typeface="+mj-cs"/>
              </a:rPr>
              <a:t> website...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1F83FE5-92F0-9BDB-9D45-5DE65CC48F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295400"/>
            <a:ext cx="2558333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C4679312-5208-A16A-E498-41A512878637}"/>
              </a:ext>
            </a:extLst>
          </p:cNvPr>
          <p:cNvSpPr txBox="1">
            <a:spLocks/>
          </p:cNvSpPr>
          <p:nvPr/>
        </p:nvSpPr>
        <p:spPr bwMode="auto">
          <a:xfrm>
            <a:off x="0" y="3810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2900" b="1" dirty="0">
                <a:latin typeface="+mj-lt"/>
                <a:ea typeface="+mj-ea"/>
                <a:cs typeface="+mj-cs"/>
              </a:rPr>
              <a:t>sponsored by</a:t>
            </a:r>
            <a:br>
              <a:rPr lang="en-US" sz="2900" b="1" dirty="0">
                <a:latin typeface="+mj-lt"/>
                <a:ea typeface="+mj-ea"/>
                <a:cs typeface="+mj-cs"/>
              </a:rPr>
            </a:br>
            <a:r>
              <a:rPr lang="en-US" sz="2900" b="1" dirty="0">
                <a:latin typeface="+mj-lt"/>
                <a:ea typeface="+mj-ea"/>
                <a:cs typeface="+mj-cs"/>
              </a:rPr>
              <a:t>Ace Handyman Services of Medina Summit...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F4C3144-076D-5A32-0605-C0352F1B527C}"/>
              </a:ext>
            </a:extLst>
          </p:cNvPr>
          <p:cNvSpPr txBox="1">
            <a:spLocks/>
          </p:cNvSpPr>
          <p:nvPr/>
        </p:nvSpPr>
        <p:spPr bwMode="auto">
          <a:xfrm>
            <a:off x="0" y="55626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3100" b="1" dirty="0">
                <a:latin typeface="+mj-lt"/>
                <a:ea typeface="+mj-ea"/>
                <a:cs typeface="+mj-cs"/>
              </a:rPr>
              <a:t> </a:t>
            </a:r>
            <a:endParaRPr lang="en-US" sz="25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852E398-EC00-13A5-6D14-E6829B328F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804" y="1990724"/>
            <a:ext cx="2552391" cy="304800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6A0B5BE-793E-FD0B-2EE7-E15B27322E36}"/>
              </a:ext>
            </a:extLst>
          </p:cNvPr>
          <p:cNvSpPr txBox="1">
            <a:spLocks/>
          </p:cNvSpPr>
          <p:nvPr/>
        </p:nvSpPr>
        <p:spPr bwMode="auto">
          <a:xfrm>
            <a:off x="0" y="381000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3100" b="1" dirty="0">
                <a:latin typeface="+mj-lt"/>
                <a:ea typeface="+mj-ea"/>
                <a:cs typeface="+mj-cs"/>
              </a:rPr>
              <a:t>to find a beautiful New Home from a Builder! </a:t>
            </a:r>
          </a:p>
        </p:txBody>
      </p:sp>
      <p:pic>
        <p:nvPicPr>
          <p:cNvPr id="16387" name="Picture 4" descr="A large brick building&#10;&#10;Description automatically generated">
            <a:extLst>
              <a:ext uri="{FF2B5EF4-FFF2-40B4-BE49-F238E27FC236}">
                <a16:creationId xmlns:a16="http://schemas.microsoft.com/office/drawing/2014/main" id="{6C4DF26E-0CC1-B93C-6509-9F5CFCB5C2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613" y="1905000"/>
            <a:ext cx="6454775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9C49DE61-6C76-37BC-16A0-57B2F24E8E2C}"/>
              </a:ext>
            </a:extLst>
          </p:cNvPr>
          <p:cNvSpPr txBox="1">
            <a:spLocks/>
          </p:cNvSpPr>
          <p:nvPr/>
        </p:nvSpPr>
        <p:spPr bwMode="auto">
          <a:xfrm>
            <a:off x="0" y="548640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br>
              <a:rPr lang="en-US" sz="3100" b="1" dirty="0">
                <a:latin typeface="+mj-lt"/>
                <a:ea typeface="+mj-ea"/>
                <a:cs typeface="+mj-cs"/>
              </a:rPr>
            </a:br>
            <a:endParaRPr lang="en-US" sz="3100" b="1" dirty="0">
              <a:latin typeface="+mj-lt"/>
              <a:ea typeface="+mj-ea"/>
              <a:cs typeface="+mj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89EEBE8-5C71-F415-FE89-B4027E999050}"/>
              </a:ext>
            </a:extLst>
          </p:cNvPr>
          <p:cNvSpPr txBox="1">
            <a:spLocks/>
          </p:cNvSpPr>
          <p:nvPr/>
        </p:nvSpPr>
        <p:spPr bwMode="auto">
          <a:xfrm>
            <a:off x="0" y="5334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3000" b="1" dirty="0">
                <a:latin typeface="+mj-lt"/>
                <a:ea typeface="+mj-ea"/>
                <a:cs typeface="+mj-cs"/>
              </a:rPr>
              <a:t>All we ask in return is that you refer us some Business.</a:t>
            </a:r>
            <a:endParaRPr lang="en-US" sz="31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C60A2C-1AF2-314A-2133-3047C09B0D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285999"/>
            <a:ext cx="2552391" cy="30480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E8436B3-1F30-06EF-8F01-F6120240AE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828799"/>
            <a:ext cx="2558333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41696F1-04E8-2799-5D0C-F31AF8184831}"/>
              </a:ext>
            </a:extLst>
          </p:cNvPr>
          <p:cNvSpPr txBox="1">
            <a:spLocks/>
          </p:cNvSpPr>
          <p:nvPr/>
        </p:nvSpPr>
        <p:spPr bwMode="auto">
          <a:xfrm>
            <a:off x="0" y="3810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3100" b="1" dirty="0">
                <a:latin typeface="+mj-lt"/>
                <a:ea typeface="+mj-ea"/>
                <a:cs typeface="+mj-cs"/>
              </a:rPr>
              <a:t>A lot of New Home Buyers are going to need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4C9BA74-DD50-4D3B-1A68-CF2E6666CB6C}"/>
              </a:ext>
            </a:extLst>
          </p:cNvPr>
          <p:cNvSpPr txBox="1">
            <a:spLocks/>
          </p:cNvSpPr>
          <p:nvPr/>
        </p:nvSpPr>
        <p:spPr bwMode="auto">
          <a:xfrm>
            <a:off x="0" y="5638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3100" b="1" dirty="0">
                <a:latin typeface="+mj-lt"/>
                <a:ea typeface="+mj-ea"/>
                <a:cs typeface="+mj-cs"/>
              </a:rPr>
              <a:t>Handyman Services. </a:t>
            </a:r>
          </a:p>
        </p:txBody>
      </p:sp>
      <p:pic>
        <p:nvPicPr>
          <p:cNvPr id="20484" name="Picture 5" descr="moving.jpg">
            <a:extLst>
              <a:ext uri="{FF2B5EF4-FFF2-40B4-BE49-F238E27FC236}">
                <a16:creationId xmlns:a16="http://schemas.microsoft.com/office/drawing/2014/main" id="{E2648FEE-3B81-643F-5893-1A18586241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47800"/>
            <a:ext cx="5943600" cy="396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BBD69-56B8-F63A-F1C7-D0F6B24DF34B}"/>
              </a:ext>
            </a:extLst>
          </p:cNvPr>
          <p:cNvSpPr txBox="1">
            <a:spLocks/>
          </p:cNvSpPr>
          <p:nvPr/>
        </p:nvSpPr>
        <p:spPr bwMode="auto">
          <a:xfrm>
            <a:off x="0" y="38100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3000" b="1" dirty="0">
                <a:latin typeface="+mj-lt"/>
                <a:ea typeface="+mj-ea"/>
                <a:cs typeface="+mj-cs"/>
              </a:rPr>
              <a:t>We can provide you and New Home Buyers with:</a:t>
            </a:r>
          </a:p>
          <a:p>
            <a:pPr algn="ctr" eaLnBrk="1" hangingPunct="1">
              <a:defRPr/>
            </a:pPr>
            <a:endParaRPr lang="en-US" sz="1500" b="1" dirty="0">
              <a:latin typeface="+mj-lt"/>
              <a:ea typeface="+mj-ea"/>
              <a:cs typeface="+mj-cs"/>
            </a:endParaRPr>
          </a:p>
          <a:p>
            <a:pPr algn="ctr" eaLnBrk="1" hangingPunct="1">
              <a:defRPr/>
            </a:pPr>
            <a:r>
              <a:rPr lang="en-US" sz="3100" b="1" dirty="0">
                <a:latin typeface="+mj-lt"/>
                <a:ea typeface="+mj-ea"/>
                <a:cs typeface="+mj-cs"/>
              </a:rPr>
              <a:t>Handyman Services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267441-F53E-4285-30F2-A587DA8859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50" y="1905000"/>
            <a:ext cx="60579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4953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76BB67-56A5-E3BE-BBB9-785D341FED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098" y="2057400"/>
            <a:ext cx="6051804" cy="403859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F1F7F0B-A72F-D184-EEC3-6B349821803F}"/>
              </a:ext>
            </a:extLst>
          </p:cNvPr>
          <p:cNvSpPr txBox="1">
            <a:spLocks/>
          </p:cNvSpPr>
          <p:nvPr/>
        </p:nvSpPr>
        <p:spPr bwMode="auto">
          <a:xfrm>
            <a:off x="0" y="4572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3000" b="1" dirty="0">
                <a:latin typeface="+mj-lt"/>
                <a:ea typeface="+mj-ea"/>
                <a:cs typeface="+mj-cs"/>
              </a:rPr>
              <a:t>Give us your Punch List…</a:t>
            </a:r>
          </a:p>
          <a:p>
            <a:pPr algn="ctr" eaLnBrk="1" hangingPunct="1">
              <a:defRPr/>
            </a:pPr>
            <a:endParaRPr lang="en-US" sz="1500" b="1" dirty="0">
              <a:latin typeface="+mj-lt"/>
              <a:ea typeface="+mj-ea"/>
              <a:cs typeface="+mj-cs"/>
            </a:endParaRPr>
          </a:p>
          <a:p>
            <a:pPr algn="ctr" eaLnBrk="1" hangingPunct="1">
              <a:defRPr/>
            </a:pPr>
            <a:r>
              <a:rPr lang="en-US" sz="3100" b="1" dirty="0">
                <a:latin typeface="+mj-lt"/>
                <a:ea typeface="+mj-ea"/>
                <a:cs typeface="+mj-cs"/>
              </a:rPr>
              <a:t>and get a Free Estimate!</a:t>
            </a:r>
          </a:p>
        </p:txBody>
      </p:sp>
    </p:spTree>
    <p:extLst>
      <p:ext uri="{BB962C8B-B14F-4D97-AF65-F5344CB8AC3E}">
        <p14:creationId xmlns:p14="http://schemas.microsoft.com/office/powerpoint/2010/main" val="25809343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F1F7F0B-A72F-D184-EEC3-6B349821803F}"/>
              </a:ext>
            </a:extLst>
          </p:cNvPr>
          <p:cNvSpPr txBox="1">
            <a:spLocks/>
          </p:cNvSpPr>
          <p:nvPr/>
        </p:nvSpPr>
        <p:spPr bwMode="auto">
          <a:xfrm>
            <a:off x="0" y="4572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3000" b="1" dirty="0">
                <a:latin typeface="+mj-lt"/>
                <a:ea typeface="+mj-ea"/>
                <a:cs typeface="+mj-cs"/>
              </a:rPr>
              <a:t>Give us your Punch List…</a:t>
            </a:r>
          </a:p>
          <a:p>
            <a:pPr algn="ctr" eaLnBrk="1" hangingPunct="1">
              <a:defRPr/>
            </a:pPr>
            <a:endParaRPr lang="en-US" sz="1500" b="1" dirty="0">
              <a:latin typeface="+mj-lt"/>
              <a:ea typeface="+mj-ea"/>
              <a:cs typeface="+mj-cs"/>
            </a:endParaRPr>
          </a:p>
          <a:p>
            <a:pPr algn="ctr" eaLnBrk="1" hangingPunct="1">
              <a:defRPr/>
            </a:pPr>
            <a:r>
              <a:rPr lang="en-US" sz="3100" b="1" dirty="0">
                <a:latin typeface="+mj-lt"/>
                <a:ea typeface="+mj-ea"/>
                <a:cs typeface="+mj-cs"/>
              </a:rPr>
              <a:t>and get a Free Estimate!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7F26FF-E593-6F1A-AF2B-ED70D06FCE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292" y="2057400"/>
            <a:ext cx="6057415" cy="403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0052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F1F7F0B-A72F-D184-EEC3-6B349821803F}"/>
              </a:ext>
            </a:extLst>
          </p:cNvPr>
          <p:cNvSpPr txBox="1">
            <a:spLocks/>
          </p:cNvSpPr>
          <p:nvPr/>
        </p:nvSpPr>
        <p:spPr bwMode="auto">
          <a:xfrm>
            <a:off x="0" y="4572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3000" b="1" dirty="0">
                <a:latin typeface="+mj-lt"/>
                <a:ea typeface="+mj-ea"/>
                <a:cs typeface="+mj-cs"/>
              </a:rPr>
              <a:t>Give us your Punch List…</a:t>
            </a:r>
          </a:p>
          <a:p>
            <a:pPr algn="ctr" eaLnBrk="1" hangingPunct="1">
              <a:defRPr/>
            </a:pPr>
            <a:endParaRPr lang="en-US" sz="1500" b="1" dirty="0">
              <a:latin typeface="+mj-lt"/>
              <a:ea typeface="+mj-ea"/>
              <a:cs typeface="+mj-cs"/>
            </a:endParaRPr>
          </a:p>
          <a:p>
            <a:pPr algn="ctr" eaLnBrk="1" hangingPunct="1">
              <a:defRPr/>
            </a:pPr>
            <a:r>
              <a:rPr lang="en-US" sz="3100" b="1" dirty="0">
                <a:latin typeface="+mj-lt"/>
                <a:ea typeface="+mj-ea"/>
                <a:cs typeface="+mj-cs"/>
              </a:rPr>
              <a:t>and get a Free Estimate!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29A8157-4E1D-9F63-8853-F3ECF374BF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098" y="2057400"/>
            <a:ext cx="6051804" cy="403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062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FEFECE1-8249-0B02-32EB-D6FB9F920F35}"/>
              </a:ext>
            </a:extLst>
          </p:cNvPr>
          <p:cNvSpPr txBox="1">
            <a:spLocks/>
          </p:cNvSpPr>
          <p:nvPr/>
        </p:nvSpPr>
        <p:spPr bwMode="auto">
          <a:xfrm>
            <a:off x="0" y="6858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3000" b="1" dirty="0">
                <a:latin typeface="+mj-lt"/>
                <a:ea typeface="+mj-ea"/>
                <a:cs typeface="+mj-cs"/>
              </a:rPr>
              <a:t>sponsored by</a:t>
            </a:r>
          </a:p>
          <a:p>
            <a:pPr algn="ctr" eaLnBrk="1" hangingPunct="1">
              <a:defRPr/>
            </a:pPr>
            <a:r>
              <a:rPr lang="en-US" sz="3000" b="1" dirty="0">
                <a:latin typeface="+mj-lt"/>
                <a:ea typeface="+mj-ea"/>
                <a:cs typeface="+mj-cs"/>
              </a:rPr>
              <a:t> Ace Handyman Services of Medina Summit.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6131854-F9B1-AF26-F96D-8C4657D3F2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804" y="1990724"/>
            <a:ext cx="2552391" cy="304800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F1F7F0B-A72F-D184-EEC3-6B349821803F}"/>
              </a:ext>
            </a:extLst>
          </p:cNvPr>
          <p:cNvSpPr txBox="1">
            <a:spLocks/>
          </p:cNvSpPr>
          <p:nvPr/>
        </p:nvSpPr>
        <p:spPr bwMode="auto">
          <a:xfrm>
            <a:off x="0" y="4572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3000" b="1" dirty="0">
                <a:latin typeface="+mj-lt"/>
                <a:ea typeface="+mj-ea"/>
                <a:cs typeface="+mj-cs"/>
              </a:rPr>
              <a:t>Give us your Punch List…</a:t>
            </a:r>
          </a:p>
          <a:p>
            <a:pPr algn="ctr" eaLnBrk="1" hangingPunct="1">
              <a:defRPr/>
            </a:pPr>
            <a:endParaRPr lang="en-US" sz="1500" b="1" dirty="0">
              <a:latin typeface="+mj-lt"/>
              <a:ea typeface="+mj-ea"/>
              <a:cs typeface="+mj-cs"/>
            </a:endParaRPr>
          </a:p>
          <a:p>
            <a:pPr algn="ctr" eaLnBrk="1" hangingPunct="1">
              <a:defRPr/>
            </a:pPr>
            <a:r>
              <a:rPr lang="en-US" sz="3100" b="1" dirty="0">
                <a:latin typeface="+mj-lt"/>
                <a:ea typeface="+mj-ea"/>
                <a:cs typeface="+mj-cs"/>
              </a:rPr>
              <a:t>and get a Free Estimate!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F7E489-9D70-48E1-DBCE-BE398A90F4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098" y="2057400"/>
            <a:ext cx="6051804" cy="403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5131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CCBAD918-AABA-54B3-9008-26FFAA7386FE}"/>
              </a:ext>
            </a:extLst>
          </p:cNvPr>
          <p:cNvSpPr txBox="1">
            <a:spLocks/>
          </p:cNvSpPr>
          <p:nvPr/>
        </p:nvSpPr>
        <p:spPr bwMode="auto">
          <a:xfrm>
            <a:off x="0" y="548640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br>
              <a:rPr lang="en-US" sz="3100" b="1" dirty="0">
                <a:latin typeface="+mj-lt"/>
                <a:ea typeface="+mj-ea"/>
                <a:cs typeface="+mj-cs"/>
              </a:rPr>
            </a:br>
            <a:endParaRPr lang="en-US" sz="3100" b="1" dirty="0">
              <a:latin typeface="+mj-lt"/>
              <a:ea typeface="+mj-ea"/>
              <a:cs typeface="+mj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360B303-4131-A4E1-7C17-3D76A8FB0671}"/>
              </a:ext>
            </a:extLst>
          </p:cNvPr>
          <p:cNvSpPr txBox="1">
            <a:spLocks/>
          </p:cNvSpPr>
          <p:nvPr/>
        </p:nvSpPr>
        <p:spPr bwMode="auto">
          <a:xfrm>
            <a:off x="0" y="304800"/>
            <a:ext cx="91440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3000" b="1" dirty="0">
                <a:latin typeface="+mj-lt"/>
                <a:ea typeface="+mj-ea"/>
                <a:cs typeface="+mj-cs"/>
              </a:rPr>
              <a:t>We can provide you with a Free Quote for your</a:t>
            </a:r>
          </a:p>
          <a:p>
            <a:pPr algn="ctr" eaLnBrk="1" hangingPunct="1">
              <a:defRPr/>
            </a:pPr>
            <a:r>
              <a:rPr lang="en-US" sz="3000" b="1" dirty="0">
                <a:latin typeface="+mj-lt"/>
                <a:ea typeface="+mj-ea"/>
                <a:cs typeface="+mj-cs"/>
              </a:rPr>
              <a:t>Handyman Service needs!</a:t>
            </a:r>
            <a:endParaRPr lang="en-US" sz="31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542D0A-67E0-35D6-A305-C104EF6FBB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438399"/>
            <a:ext cx="2552391" cy="30480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D37488-59EA-B563-F405-B5C345387A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828799"/>
            <a:ext cx="2558333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42C217C-49AA-1047-8A8E-45C0DEAF49E3}"/>
              </a:ext>
            </a:extLst>
          </p:cNvPr>
          <p:cNvSpPr txBox="1">
            <a:spLocks/>
          </p:cNvSpPr>
          <p:nvPr/>
        </p:nvSpPr>
        <p:spPr bwMode="auto">
          <a:xfrm>
            <a:off x="0" y="381000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3100" b="1" dirty="0">
                <a:latin typeface="+mj-lt"/>
                <a:ea typeface="+mj-ea"/>
                <a:cs typeface="+mj-cs"/>
              </a:rPr>
              <a:t>Have you ever considered buying a</a:t>
            </a:r>
          </a:p>
          <a:p>
            <a:pPr algn="ctr" eaLnBrk="1" hangingPunct="1">
              <a:defRPr/>
            </a:pPr>
            <a:r>
              <a:rPr lang="en-US" sz="3100" b="1" dirty="0">
                <a:latin typeface="+mj-lt"/>
                <a:ea typeface="+mj-ea"/>
                <a:cs typeface="+mj-cs"/>
              </a:rPr>
              <a:t>New Home from a Builder? </a:t>
            </a:r>
          </a:p>
        </p:txBody>
      </p:sp>
      <p:pic>
        <p:nvPicPr>
          <p:cNvPr id="5123" name="Picture 4" descr="A large brick building&#10;&#10;Description automatically generated">
            <a:extLst>
              <a:ext uri="{FF2B5EF4-FFF2-40B4-BE49-F238E27FC236}">
                <a16:creationId xmlns:a16="http://schemas.microsoft.com/office/drawing/2014/main" id="{C1E0EFD2-09BC-CEF4-BC8A-98DDCD943A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613" y="1905000"/>
            <a:ext cx="6454775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EFF1619-BBC7-B639-D0F7-BC5E66A4D606}"/>
              </a:ext>
            </a:extLst>
          </p:cNvPr>
          <p:cNvSpPr txBox="1">
            <a:spLocks/>
          </p:cNvSpPr>
          <p:nvPr/>
        </p:nvSpPr>
        <p:spPr bwMode="auto">
          <a:xfrm>
            <a:off x="0" y="395288"/>
            <a:ext cx="9144000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3000" b="1" dirty="0">
                <a:latin typeface="+mj-lt"/>
                <a:ea typeface="+mj-ea"/>
                <a:cs typeface="+mj-cs"/>
              </a:rPr>
              <a:t>The Search Cleveland Builders.com website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DA9FCB6-541B-E4D9-9229-5BA234787A6B}"/>
              </a:ext>
            </a:extLst>
          </p:cNvPr>
          <p:cNvSpPr txBox="1">
            <a:spLocks/>
          </p:cNvSpPr>
          <p:nvPr/>
        </p:nvSpPr>
        <p:spPr bwMode="auto">
          <a:xfrm>
            <a:off x="0" y="5181600"/>
            <a:ext cx="9144000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3000" b="1" dirty="0">
                <a:latin typeface="+mj-lt"/>
                <a:ea typeface="+mj-ea"/>
                <a:cs typeface="+mj-cs"/>
              </a:rPr>
              <a:t>sponsored by </a:t>
            </a:r>
          </a:p>
          <a:p>
            <a:pPr algn="ctr" eaLnBrk="1" hangingPunct="1">
              <a:defRPr/>
            </a:pPr>
            <a:r>
              <a:rPr lang="en-US" sz="3000" b="1" dirty="0">
                <a:latin typeface="+mj-lt"/>
                <a:ea typeface="+mj-ea"/>
                <a:cs typeface="+mj-cs"/>
              </a:rPr>
              <a:t>Ace Handyman Services of Medina Summit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40755CD-C23B-77D1-28C6-9E1D2CF1B6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804" y="1676400"/>
            <a:ext cx="2552391" cy="304800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AC3A81F-F59E-122B-BCAC-189A55DF59F6}"/>
              </a:ext>
            </a:extLst>
          </p:cNvPr>
          <p:cNvSpPr txBox="1">
            <a:spLocks/>
          </p:cNvSpPr>
          <p:nvPr/>
        </p:nvSpPr>
        <p:spPr bwMode="auto">
          <a:xfrm>
            <a:off x="0" y="228600"/>
            <a:ext cx="9144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3000" b="1" dirty="0">
                <a:latin typeface="+mj-lt"/>
                <a:ea typeface="+mj-ea"/>
                <a:cs typeface="+mj-cs"/>
              </a:rPr>
              <a:t> was specifically designed to help</a:t>
            </a:r>
            <a:br>
              <a:rPr lang="en-US" sz="3000" b="1" dirty="0">
                <a:latin typeface="+mj-lt"/>
                <a:ea typeface="+mj-ea"/>
                <a:cs typeface="+mj-cs"/>
              </a:rPr>
            </a:br>
            <a:r>
              <a:rPr lang="en-US" sz="3000" b="1" dirty="0">
                <a:latin typeface="+mj-lt"/>
                <a:ea typeface="+mj-ea"/>
                <a:cs typeface="+mj-cs"/>
              </a:rPr>
              <a:t>New Home Buyers  </a:t>
            </a:r>
          </a:p>
        </p:txBody>
      </p:sp>
      <p:pic>
        <p:nvPicPr>
          <p:cNvPr id="7171" name="Picture 4">
            <a:extLst>
              <a:ext uri="{FF2B5EF4-FFF2-40B4-BE49-F238E27FC236}">
                <a16:creationId xmlns:a16="http://schemas.microsoft.com/office/drawing/2014/main" id="{FC3AAE83-4C25-A71D-A7F2-4F948502EB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981200"/>
            <a:ext cx="4267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822F85A-0EE5-9D4A-B1D8-6A489FEE6F50}"/>
              </a:ext>
            </a:extLst>
          </p:cNvPr>
          <p:cNvSpPr txBox="1">
            <a:spLocks/>
          </p:cNvSpPr>
          <p:nvPr/>
        </p:nvSpPr>
        <p:spPr bwMode="auto">
          <a:xfrm>
            <a:off x="0" y="4876800"/>
            <a:ext cx="914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3000" b="1" dirty="0">
                <a:latin typeface="+mj-lt"/>
                <a:ea typeface="+mj-ea"/>
                <a:cs typeface="+mj-cs"/>
              </a:rPr>
              <a:t> </a:t>
            </a:r>
            <a:br>
              <a:rPr lang="en-US" sz="3000" b="1" dirty="0">
                <a:latin typeface="+mj-lt"/>
                <a:ea typeface="+mj-ea"/>
                <a:cs typeface="+mj-cs"/>
              </a:rPr>
            </a:br>
            <a:r>
              <a:rPr lang="en-US" sz="3000" b="1" dirty="0">
                <a:latin typeface="+mj-lt"/>
                <a:ea typeface="+mj-ea"/>
                <a:cs typeface="+mj-cs"/>
              </a:rPr>
              <a:t>purchase more of the Builder’s New Homes.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ECA85AB-ED0F-D30E-A501-25B3B5DC754A}"/>
              </a:ext>
            </a:extLst>
          </p:cNvPr>
          <p:cNvSpPr txBox="1">
            <a:spLocks/>
          </p:cNvSpPr>
          <p:nvPr/>
        </p:nvSpPr>
        <p:spPr bwMode="auto">
          <a:xfrm>
            <a:off x="0" y="2286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3000" b="1" dirty="0">
                <a:latin typeface="+mj-lt"/>
                <a:ea typeface="+mj-ea"/>
                <a:cs typeface="+mj-cs"/>
              </a:rPr>
              <a:t>It will connect you directly to the Builder’s</a:t>
            </a:r>
          </a:p>
        </p:txBody>
      </p:sp>
      <p:pic>
        <p:nvPicPr>
          <p:cNvPr id="8195" name="Picture 5">
            <a:extLst>
              <a:ext uri="{FF2B5EF4-FFF2-40B4-BE49-F238E27FC236}">
                <a16:creationId xmlns:a16="http://schemas.microsoft.com/office/drawing/2014/main" id="{EBD14F55-F0EC-0587-CC9B-62E6409436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0"/>
            <a:ext cx="190817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7">
            <a:extLst>
              <a:ext uri="{FF2B5EF4-FFF2-40B4-BE49-F238E27FC236}">
                <a16:creationId xmlns:a16="http://schemas.microsoft.com/office/drawing/2014/main" id="{A3C6363A-D0DE-FDFF-F24A-31F9B556BB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825" y="1524000"/>
            <a:ext cx="190817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BBDE149-0581-9932-A286-FC66C63C539A}"/>
              </a:ext>
            </a:extLst>
          </p:cNvPr>
          <p:cNvSpPr txBox="1">
            <a:spLocks/>
          </p:cNvSpPr>
          <p:nvPr/>
        </p:nvSpPr>
        <p:spPr bwMode="auto">
          <a:xfrm>
            <a:off x="0" y="4800600"/>
            <a:ext cx="9144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7200" indent="-457200" algn="ctr" eaLnBrk="1" hangingPunct="1">
              <a:defRPr/>
            </a:pPr>
            <a:r>
              <a:rPr lang="en-US" sz="3000" b="1" dirty="0">
                <a:latin typeface="+mj-lt"/>
                <a:ea typeface="+mj-ea"/>
                <a:cs typeface="+mj-cs"/>
              </a:rPr>
              <a:t>    Community Maps             New Home Floor Plans</a:t>
            </a:r>
          </a:p>
          <a:p>
            <a:pPr marL="457200" indent="-457200" algn="ctr" eaLnBrk="1" hangingPunct="1">
              <a:defRPr/>
            </a:pPr>
            <a:r>
              <a:rPr lang="en-US" sz="3000" b="1" dirty="0">
                <a:latin typeface="+mj-lt"/>
                <a:ea typeface="+mj-ea"/>
                <a:cs typeface="+mj-cs"/>
              </a:rPr>
              <a:t>Inventory Homes                  Online Sales Reps</a:t>
            </a:r>
          </a:p>
          <a:p>
            <a:pPr algn="ctr" eaLnBrk="1" hangingPunct="1">
              <a:defRPr/>
            </a:pPr>
            <a:endParaRPr lang="en-US" sz="3000" b="1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F9F98294-658B-5FE5-C554-2883F534BE69}"/>
              </a:ext>
            </a:extLst>
          </p:cNvPr>
          <p:cNvSpPr txBox="1">
            <a:spLocks/>
          </p:cNvSpPr>
          <p:nvPr/>
        </p:nvSpPr>
        <p:spPr bwMode="auto">
          <a:xfrm>
            <a:off x="0" y="533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3000" b="1" dirty="0">
                <a:latin typeface="+mj-lt"/>
                <a:ea typeface="+mj-ea"/>
                <a:cs typeface="+mj-cs"/>
              </a:rPr>
              <a:t>You can use it to:</a:t>
            </a:r>
          </a:p>
        </p:txBody>
      </p:sp>
      <p:pic>
        <p:nvPicPr>
          <p:cNvPr id="9219" name="Picture 9">
            <a:extLst>
              <a:ext uri="{FF2B5EF4-FFF2-40B4-BE49-F238E27FC236}">
                <a16:creationId xmlns:a16="http://schemas.microsoft.com/office/drawing/2014/main" id="{0C4DCEB0-AD19-4352-2CBF-FAE98853E9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66900"/>
            <a:ext cx="4675188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2DB9778-0E64-FDB6-C3FA-41B73E2EA572}"/>
              </a:ext>
            </a:extLst>
          </p:cNvPr>
          <p:cNvSpPr txBox="1">
            <a:spLocks/>
          </p:cNvSpPr>
          <p:nvPr/>
        </p:nvSpPr>
        <p:spPr bwMode="auto">
          <a:xfrm>
            <a:off x="5638800" y="2705100"/>
            <a:ext cx="3352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3000" b="1" dirty="0">
                <a:latin typeface="+mj-lt"/>
                <a:ea typeface="+mj-ea"/>
                <a:cs typeface="+mj-cs"/>
              </a:rPr>
              <a:t>Perform</a:t>
            </a:r>
            <a:br>
              <a:rPr lang="en-US" sz="3000" b="1" dirty="0">
                <a:latin typeface="+mj-lt"/>
                <a:ea typeface="+mj-ea"/>
                <a:cs typeface="+mj-cs"/>
              </a:rPr>
            </a:br>
            <a:r>
              <a:rPr lang="en-US" sz="3000" b="1" dirty="0">
                <a:latin typeface="+mj-lt"/>
                <a:ea typeface="+mj-ea"/>
                <a:cs typeface="+mj-cs"/>
              </a:rPr>
              <a:t>New Home Buyer Presentations…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E9ACA93-E98A-28D8-F25F-466D989D71B5}"/>
              </a:ext>
            </a:extLst>
          </p:cNvPr>
          <p:cNvSpPr txBox="1">
            <a:spLocks/>
          </p:cNvSpPr>
          <p:nvPr/>
        </p:nvSpPr>
        <p:spPr bwMode="auto">
          <a:xfrm>
            <a:off x="166688" y="2819400"/>
            <a:ext cx="3276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3000" b="1" dirty="0">
                <a:latin typeface="+mj-lt"/>
                <a:ea typeface="+mj-ea"/>
                <a:cs typeface="+mj-cs"/>
              </a:rPr>
              <a:t>Sort through the </a:t>
            </a:r>
            <a:br>
              <a:rPr lang="en-US" sz="3000" b="1" dirty="0">
                <a:latin typeface="+mj-lt"/>
                <a:ea typeface="+mj-ea"/>
                <a:cs typeface="+mj-cs"/>
              </a:rPr>
            </a:br>
            <a:r>
              <a:rPr lang="en-US" sz="3000" b="1" dirty="0">
                <a:latin typeface="+mj-lt"/>
                <a:ea typeface="+mj-ea"/>
                <a:cs typeface="+mj-cs"/>
              </a:rPr>
              <a:t>Maze of Builders…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5147CD-D282-F0D9-40D1-58F75320A9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280587"/>
            <a:ext cx="4849606" cy="40682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866A05E-A590-094F-CD64-D3AA8C7EAD6B}"/>
              </a:ext>
            </a:extLst>
          </p:cNvPr>
          <p:cNvSpPr txBox="1">
            <a:spLocks/>
          </p:cNvSpPr>
          <p:nvPr/>
        </p:nvSpPr>
        <p:spPr bwMode="auto">
          <a:xfrm>
            <a:off x="2286000" y="5327650"/>
            <a:ext cx="2438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2500" b="1" dirty="0">
                <a:latin typeface="+mj-lt"/>
                <a:ea typeface="+mj-ea"/>
                <a:cs typeface="+mj-cs"/>
              </a:rPr>
              <a:t>Websites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8575A60-D037-C76C-ACE6-3A8FBAFCF096}"/>
              </a:ext>
            </a:extLst>
          </p:cNvPr>
          <p:cNvSpPr txBox="1">
            <a:spLocks/>
          </p:cNvSpPr>
          <p:nvPr/>
        </p:nvSpPr>
        <p:spPr bwMode="auto">
          <a:xfrm>
            <a:off x="0" y="663575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3000" b="1" dirty="0">
                <a:latin typeface="+mj-lt"/>
                <a:ea typeface="+mj-ea"/>
                <a:cs typeface="+mj-cs"/>
              </a:rPr>
              <a:t>Connect directly to the Builder’s: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0627F80-F56A-BFFF-E69F-466A522C1CCE}"/>
              </a:ext>
            </a:extLst>
          </p:cNvPr>
          <p:cNvSpPr txBox="1">
            <a:spLocks/>
          </p:cNvSpPr>
          <p:nvPr/>
        </p:nvSpPr>
        <p:spPr bwMode="auto">
          <a:xfrm>
            <a:off x="2781300" y="1689100"/>
            <a:ext cx="3581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2500" b="1" dirty="0">
                <a:latin typeface="+mj-lt"/>
                <a:ea typeface="+mj-ea"/>
                <a:cs typeface="+mj-cs"/>
              </a:rPr>
              <a:t>New Homes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E649E2C-7DF0-8A58-2EC1-1440A492C924}"/>
              </a:ext>
            </a:extLst>
          </p:cNvPr>
          <p:cNvSpPr txBox="1">
            <a:spLocks/>
          </p:cNvSpPr>
          <p:nvPr/>
        </p:nvSpPr>
        <p:spPr bwMode="auto">
          <a:xfrm>
            <a:off x="4419600" y="5327650"/>
            <a:ext cx="2286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2500" b="1" dirty="0">
                <a:latin typeface="+mj-lt"/>
                <a:ea typeface="+mj-ea"/>
                <a:cs typeface="+mj-cs"/>
              </a:rPr>
              <a:t>Communities</a:t>
            </a:r>
          </a:p>
        </p:txBody>
      </p:sp>
      <p:pic>
        <p:nvPicPr>
          <p:cNvPr id="11270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7CBB1DB8-FC96-D7C1-6FED-E1AB61874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663" y="2608263"/>
            <a:ext cx="4130675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7437</TotalTime>
  <Words>288</Words>
  <Application>Microsoft Office PowerPoint</Application>
  <PresentationFormat>On-screen Show (4:3)</PresentationFormat>
  <Paragraphs>55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Townsend</dc:creator>
  <cp:lastModifiedBy>David Townsend</cp:lastModifiedBy>
  <cp:revision>973</cp:revision>
  <dcterms:created xsi:type="dcterms:W3CDTF">2015-01-05T15:32:48Z</dcterms:created>
  <dcterms:modified xsi:type="dcterms:W3CDTF">2025-01-09T23:08:57Z</dcterms:modified>
</cp:coreProperties>
</file>